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6" r:id="rId10"/>
    <p:sldId id="265" r:id="rId11"/>
    <p:sldId id="267" r:id="rId12"/>
    <p:sldId id="26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93DA-7BAD-4FC3-900E-DD07D9B04BDF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B26802D-5735-4468-9EAF-A7AF0BE61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849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93DA-7BAD-4FC3-900E-DD07D9B04BDF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B26802D-5735-4468-9EAF-A7AF0BE61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169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93DA-7BAD-4FC3-900E-DD07D9B04BDF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B26802D-5735-4468-9EAF-A7AF0BE6123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1188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93DA-7BAD-4FC3-900E-DD07D9B04BDF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B26802D-5735-4468-9EAF-A7AF0BE61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167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93DA-7BAD-4FC3-900E-DD07D9B04BDF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B26802D-5735-4468-9EAF-A7AF0BE6123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9704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93DA-7BAD-4FC3-900E-DD07D9B04BDF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B26802D-5735-4468-9EAF-A7AF0BE61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453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93DA-7BAD-4FC3-900E-DD07D9B04BDF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802D-5735-4468-9EAF-A7AF0BE61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616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93DA-7BAD-4FC3-900E-DD07D9B04BDF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802D-5735-4468-9EAF-A7AF0BE61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832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93DA-7BAD-4FC3-900E-DD07D9B04BDF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802D-5735-4468-9EAF-A7AF0BE61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939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93DA-7BAD-4FC3-900E-DD07D9B04BDF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B26802D-5735-4468-9EAF-A7AF0BE61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849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93DA-7BAD-4FC3-900E-DD07D9B04BDF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B26802D-5735-4468-9EAF-A7AF0BE61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265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93DA-7BAD-4FC3-900E-DD07D9B04BDF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B26802D-5735-4468-9EAF-A7AF0BE61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236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93DA-7BAD-4FC3-900E-DD07D9B04BDF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802D-5735-4468-9EAF-A7AF0BE61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608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93DA-7BAD-4FC3-900E-DD07D9B04BDF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802D-5735-4468-9EAF-A7AF0BE61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956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93DA-7BAD-4FC3-900E-DD07D9B04BDF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6802D-5735-4468-9EAF-A7AF0BE61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360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93DA-7BAD-4FC3-900E-DD07D9B04BDF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B26802D-5735-4468-9EAF-A7AF0BE61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583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A93DA-7BAD-4FC3-900E-DD07D9B04BDF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B26802D-5735-4468-9EAF-A7AF0BE61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363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2" y="304801"/>
            <a:ext cx="8915399" cy="350875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Внедрение искусственного осеменения.</a:t>
            </a:r>
            <a:br>
              <a:rPr lang="ru-RU" dirty="0" smtClean="0"/>
            </a:br>
            <a:r>
              <a:rPr lang="ru-RU" sz="4400" dirty="0" smtClean="0"/>
              <a:t>Минимальные требования к учету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1" y="5238698"/>
            <a:ext cx="8915399" cy="1260956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Туктаров Эмиль </a:t>
            </a:r>
            <a:r>
              <a:rPr lang="ru-RU" dirty="0" err="1" smtClean="0"/>
              <a:t>Шамилевич</a:t>
            </a:r>
            <a:endParaRPr lang="ru-RU" dirty="0" smtClean="0"/>
          </a:p>
          <a:p>
            <a:pPr algn="r"/>
            <a:r>
              <a:rPr lang="ru-RU" dirty="0" smtClean="0"/>
              <a:t>Начальник коммерческого отдела</a:t>
            </a:r>
          </a:p>
          <a:p>
            <a:pPr algn="r"/>
            <a:r>
              <a:rPr lang="ru-RU" dirty="0" smtClean="0"/>
              <a:t>АО ГПП «Элита» Республика Татарстан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3793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1500" y="214535"/>
            <a:ext cx="8911687" cy="55064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Ежедневная работа в еженедельном цикле</a:t>
            </a:r>
            <a:endParaRPr lang="ru-RU" sz="2800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648573"/>
              </p:ext>
            </p:extLst>
          </p:nvPr>
        </p:nvGraphicFramePr>
        <p:xfrm>
          <a:off x="2695574" y="765175"/>
          <a:ext cx="8905875" cy="5940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3" imgW="7981861" imgH="5324722" progId="Excel.Sheet.12">
                  <p:embed/>
                </p:oleObj>
              </mc:Choice>
              <mc:Fallback>
                <p:oleObj name="Worksheet" r:id="rId3" imgW="7981861" imgH="532472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95574" y="765175"/>
                        <a:ext cx="8905875" cy="59407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2390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79656\Dropbox\Скриншоты\Скриншот 2020-08-12 16.04.2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20" y="733426"/>
            <a:ext cx="11984130" cy="611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715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25" y="0"/>
            <a:ext cx="9818687" cy="69532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Обязательные критерии для </a:t>
            </a:r>
            <a:r>
              <a:rPr lang="ru-RU" b="1" dirty="0" smtClean="0"/>
              <a:t>исполнителя: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219200"/>
            <a:ext cx="9145588" cy="5429249"/>
          </a:xfrm>
        </p:spPr>
        <p:txBody>
          <a:bodyPr/>
          <a:lstStyle/>
          <a:p>
            <a:r>
              <a:rPr lang="ru-RU" dirty="0"/>
              <a:t>Соблюдение установленного ПДО – 60 </a:t>
            </a:r>
            <a:r>
              <a:rPr lang="ru-RU" dirty="0" smtClean="0"/>
              <a:t>дней: до </a:t>
            </a:r>
            <a:r>
              <a:rPr lang="ru-RU" dirty="0"/>
              <a:t>наступления этого срока ОСЕМЕНЯТЬ НЕЛЬЗЯ</a:t>
            </a:r>
            <a:r>
              <a:rPr lang="ru-RU" dirty="0" smtClean="0"/>
              <a:t>!!!</a:t>
            </a:r>
          </a:p>
          <a:p>
            <a:endParaRPr lang="ru-RU" dirty="0" smtClean="0"/>
          </a:p>
          <a:p>
            <a:r>
              <a:rPr lang="ru-RU" dirty="0"/>
              <a:t>Первое осеменение не позднее установленного срока – 80 </a:t>
            </a:r>
            <a:r>
              <a:rPr lang="ru-RU" dirty="0" smtClean="0"/>
              <a:t>дней</a:t>
            </a:r>
          </a:p>
          <a:p>
            <a:endParaRPr lang="ru-RU" dirty="0" smtClean="0"/>
          </a:p>
          <a:p>
            <a:r>
              <a:rPr lang="ru-RU" dirty="0"/>
              <a:t>Проверка на стельность в установленный </a:t>
            </a:r>
            <a:r>
              <a:rPr lang="ru-RU" dirty="0" smtClean="0"/>
              <a:t>срок – 32-38 день от ИО</a:t>
            </a:r>
          </a:p>
          <a:p>
            <a:endParaRPr lang="ru-RU" dirty="0" smtClean="0"/>
          </a:p>
          <a:p>
            <a:r>
              <a:rPr lang="ru-RU" dirty="0"/>
              <a:t>Повторное </a:t>
            </a:r>
            <a:r>
              <a:rPr lang="ru-RU" dirty="0" smtClean="0"/>
              <a:t>осеменение</a:t>
            </a:r>
            <a:r>
              <a:rPr lang="ru-RU" dirty="0"/>
              <a:t> после УЗИ</a:t>
            </a:r>
            <a:r>
              <a:rPr lang="ru-RU" dirty="0" smtClean="0"/>
              <a:t> животных оказавшихся бесплодными в </a:t>
            </a:r>
            <a:r>
              <a:rPr lang="ru-RU" dirty="0"/>
              <a:t>установленный срок – </a:t>
            </a:r>
            <a:r>
              <a:rPr lang="ru-RU" dirty="0" smtClean="0"/>
              <a:t>через 3 дня после проверки</a:t>
            </a:r>
          </a:p>
          <a:p>
            <a:r>
              <a:rPr lang="ru-RU" dirty="0"/>
              <a:t>Начинать лечение коров с патологиями </a:t>
            </a:r>
            <a:r>
              <a:rPr lang="ru-RU" dirty="0" smtClean="0"/>
              <a:t>в течении 24 часов с момента </a:t>
            </a:r>
            <a:r>
              <a:rPr lang="ru-RU" dirty="0"/>
              <a:t>диагностики, соблюдение протокола </a:t>
            </a:r>
            <a:r>
              <a:rPr lang="ru-RU" dirty="0" smtClean="0"/>
              <a:t>лечения (наличие </a:t>
            </a:r>
            <a:r>
              <a:rPr lang="ru-RU" dirty="0" err="1" smtClean="0"/>
              <a:t>ветпрепаратов</a:t>
            </a:r>
            <a:r>
              <a:rPr lang="ru-RU" dirty="0" smtClean="0"/>
              <a:t>)</a:t>
            </a:r>
          </a:p>
          <a:p>
            <a:r>
              <a:rPr lang="ru-RU" dirty="0" smtClean="0"/>
              <a:t>Повторная </a:t>
            </a:r>
            <a:r>
              <a:rPr lang="ru-RU" dirty="0"/>
              <a:t>проверка стельности в установленные сроки:</a:t>
            </a:r>
          </a:p>
          <a:p>
            <a:pPr marL="0" indent="0">
              <a:buNone/>
            </a:pPr>
            <a:r>
              <a:rPr lang="ru-RU" dirty="0" smtClean="0"/>
              <a:t>	2-ая </a:t>
            </a:r>
            <a:r>
              <a:rPr lang="ru-RU" dirty="0"/>
              <a:t>– на </a:t>
            </a:r>
            <a:r>
              <a:rPr lang="ru-RU" dirty="0" smtClean="0"/>
              <a:t>60-66 </a:t>
            </a:r>
            <a:r>
              <a:rPr lang="ru-RU" dirty="0"/>
              <a:t>день </a:t>
            </a:r>
            <a:r>
              <a:rPr lang="ru-RU" dirty="0" smtClean="0"/>
              <a:t>после ИО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	3-яя </a:t>
            </a:r>
            <a:r>
              <a:rPr lang="ru-RU" dirty="0"/>
              <a:t>– на </a:t>
            </a:r>
            <a:r>
              <a:rPr lang="ru-RU" dirty="0" smtClean="0"/>
              <a:t>180-186 </a:t>
            </a:r>
            <a:r>
              <a:rPr lang="ru-RU" dirty="0"/>
              <a:t>день </a:t>
            </a:r>
            <a:r>
              <a:rPr lang="ru-RU" dirty="0" smtClean="0"/>
              <a:t>стельности (за месяц до запуска)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4421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8271" y="624110"/>
            <a:ext cx="9704172" cy="12808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Естественное осеменение - </a:t>
            </a:r>
            <a:r>
              <a:rPr lang="ru-RU" sz="2700" dirty="0"/>
              <a:t>Вольная случка с быками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729946"/>
            <a:ext cx="8915400" cy="4181276"/>
          </a:xfrm>
        </p:spPr>
        <p:txBody>
          <a:bodyPr/>
          <a:lstStyle/>
          <a:p>
            <a:r>
              <a:rPr lang="ru-RU" dirty="0" smtClean="0"/>
              <a:t>Отсутствует период добровольного ожидания</a:t>
            </a:r>
          </a:p>
          <a:p>
            <a:endParaRPr lang="ru-RU" dirty="0" smtClean="0"/>
          </a:p>
          <a:p>
            <a:r>
              <a:rPr lang="ru-RU" dirty="0" smtClean="0"/>
              <a:t>Нет записи дат осеменения</a:t>
            </a:r>
          </a:p>
          <a:p>
            <a:r>
              <a:rPr lang="ru-RU" dirty="0" smtClean="0"/>
              <a:t>Нет сроков стельности</a:t>
            </a:r>
          </a:p>
          <a:p>
            <a:r>
              <a:rPr lang="ru-RU" dirty="0" smtClean="0"/>
              <a:t>Неизвестно когда запускать</a:t>
            </a:r>
          </a:p>
          <a:p>
            <a:r>
              <a:rPr lang="ru-RU" dirty="0" smtClean="0"/>
              <a:t>Неизвестно когда будет отел</a:t>
            </a:r>
          </a:p>
          <a:p>
            <a:r>
              <a:rPr lang="ru-RU" dirty="0" smtClean="0"/>
              <a:t>Длительность сухостойного периода у всех разная</a:t>
            </a:r>
          </a:p>
          <a:p>
            <a:endParaRPr lang="ru-RU" dirty="0" smtClean="0"/>
          </a:p>
          <a:p>
            <a:r>
              <a:rPr lang="ru-RU" dirty="0" smtClean="0"/>
              <a:t>Распространение инфекционных заболеваний половым путем</a:t>
            </a:r>
          </a:p>
          <a:p>
            <a:r>
              <a:rPr lang="ru-RU" dirty="0" smtClean="0"/>
              <a:t>Быки занимают место и требуют ухода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9036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Этапы перехода на искусственное осеменение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809750"/>
            <a:ext cx="8915400" cy="4743450"/>
          </a:xfrm>
        </p:spPr>
        <p:txBody>
          <a:bodyPr>
            <a:normAutofit/>
          </a:bodyPr>
          <a:lstStyle/>
          <a:p>
            <a:r>
              <a:rPr lang="ru-RU" dirty="0" smtClean="0"/>
              <a:t>1. Убираем быков полностью, желательно их продать или увезти в другое отделение</a:t>
            </a:r>
          </a:p>
          <a:p>
            <a:r>
              <a:rPr lang="ru-RU" dirty="0" smtClean="0"/>
              <a:t>2. Ждем 30 дней пока все коровы ни станут доступны для проверки на стельность</a:t>
            </a:r>
          </a:p>
          <a:p>
            <a:r>
              <a:rPr lang="ru-RU" dirty="0" smtClean="0"/>
              <a:t>3.1. Проводим полную диспансеризацию стада – проверяем коров ректально с использованием УЗИ-сканера на стельность и патологии репродуктивных органов</a:t>
            </a:r>
          </a:p>
          <a:p>
            <a:r>
              <a:rPr lang="ru-RU" dirty="0" smtClean="0"/>
              <a:t>3.2. Оцениваем упитанность и удои коров – определяем список коров которых нет смысла осеменять</a:t>
            </a:r>
          </a:p>
          <a:p>
            <a:r>
              <a:rPr lang="ru-RU" dirty="0" smtClean="0"/>
              <a:t>4. Обязательно ведем первичный учет событий в журналах: отел, охота,  осеменение, диагностика УЗИ, контрольная дойка, запуск, переводы из группы в группу. Сводная таблица в </a:t>
            </a:r>
            <a:r>
              <a:rPr lang="ru-RU" dirty="0" err="1" smtClean="0"/>
              <a:t>Эксель</a:t>
            </a:r>
            <a:r>
              <a:rPr lang="ru-RU" dirty="0" smtClean="0"/>
              <a:t> либо программа управления стадом</a:t>
            </a:r>
          </a:p>
          <a:p>
            <a:r>
              <a:rPr lang="ru-RU" dirty="0" smtClean="0"/>
              <a:t>5. Можно формировать группы на гормональную синхронизацию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6184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09274"/>
          </a:xfrm>
        </p:spPr>
        <p:txBody>
          <a:bodyPr/>
          <a:lstStyle/>
          <a:p>
            <a:r>
              <a:rPr lang="ru-RU" dirty="0" smtClean="0"/>
              <a:t>Охота или Синхронизация?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614616"/>
            <a:ext cx="8915400" cy="4296606"/>
          </a:xfrm>
        </p:spPr>
        <p:txBody>
          <a:bodyPr/>
          <a:lstStyle/>
          <a:p>
            <a:r>
              <a:rPr lang="ru-RU" dirty="0" smtClean="0"/>
              <a:t>Охота длится 2-3 дня. Но осеменить корову надо только в конце охоты</a:t>
            </a:r>
          </a:p>
          <a:p>
            <a:r>
              <a:rPr lang="ru-RU" dirty="0" smtClean="0"/>
              <a:t>Основной сигнал для осеменения – рефлекс неподвижности</a:t>
            </a:r>
          </a:p>
          <a:p>
            <a:r>
              <a:rPr lang="ru-RU" dirty="0" smtClean="0"/>
              <a:t>Время проявления рефлекса – 2-3 сек</a:t>
            </a:r>
          </a:p>
          <a:p>
            <a:r>
              <a:rPr lang="ru-RU" dirty="0" smtClean="0"/>
              <a:t>За период охоты на корову делают</a:t>
            </a:r>
          </a:p>
          <a:p>
            <a:pPr marL="0" indent="0">
              <a:buNone/>
            </a:pPr>
            <a:r>
              <a:rPr lang="ru-RU" dirty="0"/>
              <a:t>т</a:t>
            </a:r>
            <a:r>
              <a:rPr lang="ru-RU" dirty="0" smtClean="0"/>
              <a:t>олько 8-10 садок – это 20-30 секунд</a:t>
            </a:r>
          </a:p>
          <a:p>
            <a:r>
              <a:rPr lang="ru-RU" dirty="0" smtClean="0"/>
              <a:t>Для того чтобы другие коровы делали</a:t>
            </a:r>
          </a:p>
          <a:p>
            <a:pPr marL="0" indent="0">
              <a:buNone/>
            </a:pPr>
            <a:r>
              <a:rPr lang="ru-RU" dirty="0"/>
              <a:t>а</a:t>
            </a:r>
            <a:r>
              <a:rPr lang="ru-RU" dirty="0" smtClean="0"/>
              <a:t>ктивно садки, они тоже должны быть в</a:t>
            </a:r>
          </a:p>
          <a:p>
            <a:pPr marL="0" indent="0">
              <a:buNone/>
            </a:pPr>
            <a:r>
              <a:rPr lang="ru-RU" dirty="0"/>
              <a:t>о</a:t>
            </a:r>
            <a:r>
              <a:rPr lang="ru-RU" dirty="0" smtClean="0"/>
              <a:t>хоте – на более ранних стадиях</a:t>
            </a:r>
          </a:p>
          <a:p>
            <a:r>
              <a:rPr lang="ru-RU" dirty="0" smtClean="0"/>
              <a:t>Необходимо точно идентифицировать</a:t>
            </a:r>
          </a:p>
          <a:p>
            <a:pPr marL="0" indent="0">
              <a:buNone/>
            </a:pPr>
            <a:r>
              <a:rPr lang="ru-RU" dirty="0"/>
              <a:t>к</a:t>
            </a:r>
            <a:r>
              <a:rPr lang="ru-RU" dirty="0" smtClean="0"/>
              <a:t>орову которая в рефлексе (размеры групп, бирки, состояние кард…)</a:t>
            </a:r>
            <a:endParaRPr lang="ru-RU" dirty="0"/>
          </a:p>
        </p:txBody>
      </p:sp>
      <p:pic>
        <p:nvPicPr>
          <p:cNvPr id="4" name="Picture 3" descr="C:\Users\79656\Dropbox\Скриншоты\Скриншот 2020-08-12 18.10.1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" t="26286" r="57637" b="17870"/>
          <a:stretch/>
        </p:blipFill>
        <p:spPr bwMode="auto">
          <a:xfrm>
            <a:off x="7649304" y="2421923"/>
            <a:ext cx="3575221" cy="284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921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18658"/>
          </a:xfrm>
        </p:spPr>
        <p:txBody>
          <a:bodyPr/>
          <a:lstStyle/>
          <a:p>
            <a:r>
              <a:rPr lang="ru-RU" dirty="0" smtClean="0"/>
              <a:t>Метки, маркеры, спец. </a:t>
            </a:r>
            <a:r>
              <a:rPr lang="ru-RU" dirty="0"/>
              <a:t>к</a:t>
            </a:r>
            <a:r>
              <a:rPr lang="ru-RU" dirty="0" smtClean="0"/>
              <a:t>раски…</a:t>
            </a:r>
            <a:endParaRPr lang="ru-RU" dirty="0"/>
          </a:p>
        </p:txBody>
      </p:sp>
      <p:pic>
        <p:nvPicPr>
          <p:cNvPr id="4" name="Picture 3" descr="C:\Users\79656\Dropbox\Скриншоты\Скриншот 2020-08-12 18.15.4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9"/>
          <a:stretch/>
        </p:blipFill>
        <p:spPr bwMode="auto">
          <a:xfrm>
            <a:off x="1900943" y="1738184"/>
            <a:ext cx="9063408" cy="418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408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3" y="327547"/>
            <a:ext cx="8911687" cy="90812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Системы мониторинга активности 24/7</a:t>
            </a:r>
            <a:endParaRPr lang="ru-RU" dirty="0"/>
          </a:p>
        </p:txBody>
      </p:sp>
      <p:pic>
        <p:nvPicPr>
          <p:cNvPr id="4" name="Picture 3" descr="C:\Users\79656\Dropbox\Скриншоты\Скриншот 2020-08-12 18.15.1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2"/>
          <a:stretch/>
        </p:blipFill>
        <p:spPr bwMode="auto">
          <a:xfrm>
            <a:off x="2592923" y="1359243"/>
            <a:ext cx="9133359" cy="465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546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Схемы синхронизации овуляции</a:t>
            </a:r>
            <a:endParaRPr lang="ru-RU" dirty="0"/>
          </a:p>
        </p:txBody>
      </p:sp>
      <p:pic>
        <p:nvPicPr>
          <p:cNvPr id="4" name="Picture 3" descr="C:\Users\79656\Dropbox\Скриншоты\Скриншот 2020-08-12 18.13.4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9"/>
          <a:stretch/>
        </p:blipFill>
        <p:spPr bwMode="auto">
          <a:xfrm>
            <a:off x="2533426" y="1838325"/>
            <a:ext cx="9123586" cy="455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556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Комбинация инструментов</a:t>
            </a:r>
            <a:endParaRPr lang="ru-RU" dirty="0"/>
          </a:p>
        </p:txBody>
      </p:sp>
      <p:pic>
        <p:nvPicPr>
          <p:cNvPr id="4" name="Picture 3" descr="C:\Users\79656\Dropbox\Скриншоты\Скриншот 2020-08-12 18.10.1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1"/>
          <a:stretch/>
        </p:blipFill>
        <p:spPr bwMode="auto">
          <a:xfrm>
            <a:off x="2592925" y="1733550"/>
            <a:ext cx="9120150" cy="430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795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программы интенсивного воспроизводства</a:t>
            </a:r>
            <a:endParaRPr lang="ru-RU" dirty="0"/>
          </a:p>
        </p:txBody>
      </p:sp>
      <p:pic>
        <p:nvPicPr>
          <p:cNvPr id="4" name="Picture 3" descr="C:\Users\79656\Dropbox\Скриншоты\Скриншот 2020-08-12 18.06.5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2"/>
          <a:stretch/>
        </p:blipFill>
        <p:spPr bwMode="auto">
          <a:xfrm>
            <a:off x="2592925" y="1990725"/>
            <a:ext cx="9108504" cy="422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42714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90</TotalTime>
  <Words>360</Words>
  <Application>Microsoft Office PowerPoint</Application>
  <PresentationFormat>Широкоэкранный</PresentationFormat>
  <Paragraphs>51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Wingdings 3</vt:lpstr>
      <vt:lpstr>Легкий дым</vt:lpstr>
      <vt:lpstr>Microsoft Excel Worksheet</vt:lpstr>
      <vt:lpstr>Внедрение искусственного осеменения. Минимальные требования к учету</vt:lpstr>
      <vt:lpstr>Естественное осеменение - Вольная случка с быками  </vt:lpstr>
      <vt:lpstr>Этапы перехода на искусственное осеменение</vt:lpstr>
      <vt:lpstr>Охота или Синхронизация?</vt:lpstr>
      <vt:lpstr>Метки, маркеры, спец. краски…</vt:lpstr>
      <vt:lpstr>Системы мониторинга активности 24/7</vt:lpstr>
      <vt:lpstr>Схемы синхронизации овуляции</vt:lpstr>
      <vt:lpstr>Комбинация инструментов</vt:lpstr>
      <vt:lpstr>Пример программы интенсивного воспроизводства</vt:lpstr>
      <vt:lpstr>Ежедневная работа в еженедельном цикле</vt:lpstr>
      <vt:lpstr>Презентация PowerPoint</vt:lpstr>
      <vt:lpstr>Обязательные критерии для исполнителя: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Внедрение искусственного осеменения. Минимальные требования к учету</dc:title>
  <dc:creator>Эмиль Туктаров</dc:creator>
  <cp:lastModifiedBy>Эмиль Туктаров</cp:lastModifiedBy>
  <cp:revision>7</cp:revision>
  <dcterms:created xsi:type="dcterms:W3CDTF">2021-02-24T18:03:26Z</dcterms:created>
  <dcterms:modified xsi:type="dcterms:W3CDTF">2021-02-24T19:34:11Z</dcterms:modified>
</cp:coreProperties>
</file>